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9" r:id="rId3"/>
    <p:sldId id="266" r:id="rId4"/>
    <p:sldId id="269" r:id="rId5"/>
    <p:sldId id="270" r:id="rId6"/>
    <p:sldId id="271" r:id="rId7"/>
    <p:sldId id="265" r:id="rId8"/>
    <p:sldId id="267" r:id="rId9"/>
  </p:sldIdLst>
  <p:sldSz cx="9144000" cy="6858000" type="letter"/>
  <p:notesSz cx="7010400" cy="92964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245" autoAdjust="0"/>
  </p:normalViewPr>
  <p:slideViewPr>
    <p:cSldViewPr snapToGrid="0">
      <p:cViewPr varScale="1">
        <p:scale>
          <a:sx n="36" d="100"/>
          <a:sy n="36" d="100"/>
        </p:scale>
        <p:origin x="152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PA"/>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2DCB862-1D53-4A1B-897F-385B54DA1D90}" type="datetimeFigureOut">
              <a:rPr lang="es-PA" smtClean="0"/>
              <a:t>07/21/2020</a:t>
            </a:fld>
            <a:endParaRPr lang="es-PA"/>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s-PA"/>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PA"/>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CAD9F37-4493-4878-9CAF-D09AD27344D8}" type="slidenum">
              <a:rPr lang="es-PA" smtClean="0"/>
              <a:t>‹Nº›</a:t>
            </a:fld>
            <a:endParaRPr lang="es-PA"/>
          </a:p>
        </p:txBody>
      </p:sp>
    </p:spTree>
    <p:extLst>
      <p:ext uri="{BB962C8B-B14F-4D97-AF65-F5344CB8AC3E}">
        <p14:creationId xmlns:p14="http://schemas.microsoft.com/office/powerpoint/2010/main" val="2743153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A" dirty="0"/>
              <a:t>Saludos</a:t>
            </a:r>
            <a:r>
              <a:rPr lang="es-PA" baseline="0" dirty="0"/>
              <a:t> protocolares </a:t>
            </a:r>
            <a:endParaRPr lang="es-PA" dirty="0"/>
          </a:p>
        </p:txBody>
      </p:sp>
      <p:sp>
        <p:nvSpPr>
          <p:cNvPr id="4" name="Marcador de número de diapositiva 3"/>
          <p:cNvSpPr>
            <a:spLocks noGrp="1"/>
          </p:cNvSpPr>
          <p:nvPr>
            <p:ph type="sldNum" sz="quarter" idx="10"/>
          </p:nvPr>
        </p:nvSpPr>
        <p:spPr/>
        <p:txBody>
          <a:bodyPr/>
          <a:lstStyle/>
          <a:p>
            <a:fld id="{0CAD9F37-4493-4878-9CAF-D09AD27344D8}" type="slidenum">
              <a:rPr lang="es-PA" smtClean="0"/>
              <a:t>1</a:t>
            </a:fld>
            <a:endParaRPr lang="es-PA"/>
          </a:p>
        </p:txBody>
      </p:sp>
    </p:spTree>
    <p:extLst>
      <p:ext uri="{BB962C8B-B14F-4D97-AF65-F5344CB8AC3E}">
        <p14:creationId xmlns:p14="http://schemas.microsoft.com/office/powerpoint/2010/main" val="2816539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A" dirty="0"/>
              <a:t>En Panamá hay aproximadamente 4. 2 millones de personas según información proyectada del INEC a 2018 de los cuales 1.3 millones son NNA de 0-17 años.</a:t>
            </a:r>
          </a:p>
          <a:p>
            <a:endParaRPr lang="es-PA" dirty="0"/>
          </a:p>
          <a:p>
            <a:r>
              <a:rPr lang="es-PA" dirty="0"/>
              <a:t>51% son niños y 49% son niñas . Cuya franja de edad se desglosa en 34% de 0-5, 39% de 6-12 años, 27% de 13-17. De ellos 41% viven en el área rural y 51% en área urbana.</a:t>
            </a:r>
          </a:p>
          <a:p>
            <a:r>
              <a:rPr lang="es-PA" dirty="0"/>
              <a:t>De estos niños, niñas y adolescentes 453, 837 tienen pobreza multidimensional, es decir el 32.8% de niños, niñas y adolescentes de Panamá viven pobreza. </a:t>
            </a:r>
          </a:p>
          <a:p>
            <a:r>
              <a:rPr lang="es-PA" dirty="0"/>
              <a:t> </a:t>
            </a:r>
          </a:p>
          <a:p>
            <a:r>
              <a:rPr lang="es-PA" dirty="0"/>
              <a:t>Estos datos sustentan la necesidad de contar con un mecanismo que funja como coordinar, proponente y asesor de las políticas públicas de infancia, niñez y adolescencia y de promoción y protección de los derechos de la niñez. </a:t>
            </a:r>
          </a:p>
          <a:p>
            <a:endParaRPr lang="es-PA" dirty="0"/>
          </a:p>
        </p:txBody>
      </p:sp>
      <p:sp>
        <p:nvSpPr>
          <p:cNvPr id="4" name="Marcador de número de diapositiva 3"/>
          <p:cNvSpPr>
            <a:spLocks noGrp="1"/>
          </p:cNvSpPr>
          <p:nvPr>
            <p:ph type="sldNum" sz="quarter" idx="10"/>
          </p:nvPr>
        </p:nvSpPr>
        <p:spPr/>
        <p:txBody>
          <a:bodyPr/>
          <a:lstStyle/>
          <a:p>
            <a:fld id="{0CAD9F37-4493-4878-9CAF-D09AD27344D8}" type="slidenum">
              <a:rPr lang="es-PA" smtClean="0"/>
              <a:t>2</a:t>
            </a:fld>
            <a:endParaRPr lang="es-PA"/>
          </a:p>
        </p:txBody>
      </p:sp>
    </p:spTree>
    <p:extLst>
      <p:ext uri="{BB962C8B-B14F-4D97-AF65-F5344CB8AC3E}">
        <p14:creationId xmlns:p14="http://schemas.microsoft.com/office/powerpoint/2010/main" val="14927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A" baseline="0" dirty="0"/>
              <a:t>Así la importancia de la instalación de este Consejo Nacional de Niñez y Adolescencia que convierte en un órgano con:</a:t>
            </a:r>
          </a:p>
          <a:p>
            <a:endParaRPr lang="es-PA" baseline="0" dirty="0"/>
          </a:p>
          <a:p>
            <a:pPr marL="232943" indent="-232943">
              <a:buAutoNum type="arabicPeriod"/>
            </a:pPr>
            <a:r>
              <a:rPr lang="es-PA" baseline="0" dirty="0"/>
              <a:t>Liderazgo político: integrado por titulares o representantes asignados con capacidad de representar  y generar acciones en favor de la niñez y la adolescencia.</a:t>
            </a:r>
          </a:p>
          <a:p>
            <a:pPr marL="232943" indent="-232943">
              <a:buAutoNum type="arabicPeriod"/>
            </a:pPr>
            <a:r>
              <a:rPr lang="es-PA" baseline="0" dirty="0"/>
              <a:t>Liderazgo Técnico: es un mecanismo capaz de brindar asistencia técnica especializada en la formulación de políticas públicas para la promoción, prevención y restitución de los derechos de la niñez.</a:t>
            </a:r>
          </a:p>
          <a:p>
            <a:pPr marL="232943" indent="-232943">
              <a:buAutoNum type="arabicPeriod"/>
            </a:pPr>
            <a:r>
              <a:rPr lang="es-PA" baseline="0" dirty="0"/>
              <a:t>Propuesta: órgano consultivo permanente en la generación de políticas en favor de la niñez.</a:t>
            </a:r>
          </a:p>
          <a:p>
            <a:pPr marL="232943" indent="-232943">
              <a:buAutoNum type="arabicPeriod"/>
            </a:pPr>
            <a:endParaRPr lang="es-PA" dirty="0">
              <a:latin typeface="Bookman Old Style" panose="02050604050505020204" pitchFamily="18" charset="0"/>
            </a:endParaRPr>
          </a:p>
          <a:p>
            <a:r>
              <a:rPr lang="es-PA" dirty="0">
                <a:latin typeface="Bookman Old Style" panose="02050604050505020204" pitchFamily="18" charset="0"/>
              </a:rPr>
              <a:t>Sin embargo, para que se cumplan estos los objetivos trazados en este Consejo se requiere establecer relaciones, articulaciones, vinculaciones, alianzas, que faciliten la implementación de una política que vele por la garantía de los derechos de los niños, niñas y adolescentes del país.</a:t>
            </a:r>
            <a:endParaRPr lang="es-PA" dirty="0"/>
          </a:p>
        </p:txBody>
      </p:sp>
      <p:sp>
        <p:nvSpPr>
          <p:cNvPr id="4" name="Marcador de número de diapositiva 3"/>
          <p:cNvSpPr>
            <a:spLocks noGrp="1"/>
          </p:cNvSpPr>
          <p:nvPr>
            <p:ph type="sldNum" sz="quarter" idx="10"/>
          </p:nvPr>
        </p:nvSpPr>
        <p:spPr/>
        <p:txBody>
          <a:bodyPr/>
          <a:lstStyle/>
          <a:p>
            <a:fld id="{0CAD9F37-4493-4878-9CAF-D09AD27344D8}" type="slidenum">
              <a:rPr lang="es-PA" smtClean="0"/>
              <a:t>3</a:t>
            </a:fld>
            <a:endParaRPr lang="es-PA"/>
          </a:p>
        </p:txBody>
      </p:sp>
    </p:spTree>
    <p:extLst>
      <p:ext uri="{BB962C8B-B14F-4D97-AF65-F5344CB8AC3E}">
        <p14:creationId xmlns:p14="http://schemas.microsoft.com/office/powerpoint/2010/main" val="653941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A" dirty="0"/>
              <a:t>En este sentido, la </a:t>
            </a:r>
            <a:r>
              <a:rPr lang="es-ES" dirty="0"/>
              <a:t>Secretaría Nacional de Niñez, Adolescencia y Familia como responsable de coordinar, articular, ejecutar y dar seguimiento al cumplimiento de las políticas de protección integral de los derechos de la niñez y adolescencia, adelanta acciones para la promoción, prevención y protección de los derechos de los niños, niñas y adolescentes y en su restitución en caso de vulneración de derechos. </a:t>
            </a:r>
            <a:endParaRPr lang="es-PA" dirty="0"/>
          </a:p>
          <a:p>
            <a:r>
              <a:rPr lang="es-ES" dirty="0"/>
              <a:t> </a:t>
            </a:r>
            <a:endParaRPr lang="es-PA" dirty="0"/>
          </a:p>
          <a:p>
            <a:r>
              <a:rPr lang="es-ES_tradnl" b="1" dirty="0"/>
              <a:t>Consolidación de los Sistemas Nacionales de Protección de la Niñez y la Adolescencia. </a:t>
            </a:r>
            <a:endParaRPr lang="es-PA" dirty="0"/>
          </a:p>
          <a:p>
            <a:r>
              <a:rPr lang="es-ES_tradnl" b="1" dirty="0"/>
              <a:t> </a:t>
            </a:r>
            <a:endParaRPr lang="es-PA" dirty="0"/>
          </a:p>
          <a:p>
            <a:r>
              <a:rPr lang="es-PA" dirty="0"/>
              <a:t>A pesar de no contar con un Sistema de Protección Integral que defina una estructura para articular las acciones judiciales y administrativas que se realizan desde las diferentes instituciones que velan por la niñez y la adolescencia, hemos avanzado en la consolidación de mecanismos interinstitucionales e intersectorial para la prevención y protección de los derechos de la niñez y la adolescencia. </a:t>
            </a:r>
          </a:p>
          <a:p>
            <a:r>
              <a:rPr lang="es-PA" dirty="0"/>
              <a:t> </a:t>
            </a:r>
          </a:p>
          <a:p>
            <a:r>
              <a:rPr lang="es-PA" dirty="0"/>
              <a:t>EN EL MARCO DE LA </a:t>
            </a:r>
            <a:r>
              <a:rPr lang="es-PA" b="1" dirty="0"/>
              <a:t>PROMOCIÓN </a:t>
            </a:r>
            <a:r>
              <a:rPr lang="es-PA" dirty="0"/>
              <a:t>DE LOS DERECHOS Y LA PARTICIPACIÓN, CONTAMOS CON: </a:t>
            </a:r>
          </a:p>
          <a:p>
            <a:r>
              <a:rPr lang="es-PA" dirty="0"/>
              <a:t> </a:t>
            </a:r>
          </a:p>
          <a:p>
            <a:pPr lvl="0"/>
            <a:r>
              <a:rPr lang="es-PA" dirty="0"/>
              <a:t>1. Consejos Consultivos de Niñez y Adolescencia: contamos con 3 Consejos Consultivos de NNA, en San Carlos, Colón y Panamá, mecanismos creados en alianzas con los Municipios en el apoyo técnico y financiero de Unicef y </a:t>
            </a:r>
            <a:r>
              <a:rPr lang="es-PA" dirty="0" err="1"/>
              <a:t>Pnud</a:t>
            </a:r>
            <a:r>
              <a:rPr lang="es-PA" dirty="0"/>
              <a:t>.</a:t>
            </a:r>
          </a:p>
          <a:p>
            <a:r>
              <a:rPr lang="es-PA" dirty="0"/>
              <a:t> </a:t>
            </a:r>
          </a:p>
          <a:p>
            <a:pPr lvl="0"/>
            <a:r>
              <a:rPr lang="es-PA" dirty="0"/>
              <a:t>2. Cabe señalar que del Consejo Consultivo ya hemos integrado 4 adolescentes a la Red de corresponsales infantiles y adolescentes de Consejos Consultivos- IIN, espacio donde estos </a:t>
            </a:r>
            <a:r>
              <a:rPr lang="es-PA" dirty="0" err="1"/>
              <a:t>nna</a:t>
            </a:r>
            <a:r>
              <a:rPr lang="es-PA" dirty="0"/>
              <a:t> demuestran su capacidad para comunicar y debatir públicamente sobre asuntos relacionados con sus derechos, aspiraciones e inquietudes.</a:t>
            </a:r>
          </a:p>
          <a:p>
            <a:r>
              <a:rPr lang="es-PA" dirty="0"/>
              <a:t> </a:t>
            </a:r>
          </a:p>
          <a:p>
            <a:pPr lvl="0"/>
            <a:r>
              <a:rPr lang="es-PA" dirty="0"/>
              <a:t>3. RIAMUSI: Red Intergeneracional de Agentes Multiplicadores del Uso Seguro del Internet, representa un paso más en la protección de la niñez y la adolescencia contra cualquier forma de violencia, proyecto realizado con la cooperación del IIN-OEA</a:t>
            </a:r>
          </a:p>
          <a:p>
            <a:endParaRPr lang="es-PA" dirty="0"/>
          </a:p>
        </p:txBody>
      </p:sp>
      <p:sp>
        <p:nvSpPr>
          <p:cNvPr id="4" name="Marcador de número de diapositiva 3"/>
          <p:cNvSpPr>
            <a:spLocks noGrp="1"/>
          </p:cNvSpPr>
          <p:nvPr>
            <p:ph type="sldNum" sz="quarter" idx="10"/>
          </p:nvPr>
        </p:nvSpPr>
        <p:spPr/>
        <p:txBody>
          <a:bodyPr/>
          <a:lstStyle/>
          <a:p>
            <a:fld id="{0CAD9F37-4493-4878-9CAF-D09AD27344D8}" type="slidenum">
              <a:rPr lang="es-PA" smtClean="0"/>
              <a:t>4</a:t>
            </a:fld>
            <a:endParaRPr lang="es-PA"/>
          </a:p>
        </p:txBody>
      </p:sp>
    </p:spTree>
    <p:extLst>
      <p:ext uri="{BB962C8B-B14F-4D97-AF65-F5344CB8AC3E}">
        <p14:creationId xmlns:p14="http://schemas.microsoft.com/office/powerpoint/2010/main" val="1008106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a:p>
            <a:r>
              <a:rPr lang="es-PA" dirty="0"/>
              <a:t>PARA LA </a:t>
            </a:r>
            <a:r>
              <a:rPr lang="es-PA" b="1" dirty="0"/>
              <a:t>PREVENCIÓN</a:t>
            </a:r>
            <a:r>
              <a:rPr lang="es-PA" dirty="0"/>
              <a:t> DE LA VIOLENCIA CONTRA NNA, COORDINAMOS: </a:t>
            </a:r>
          </a:p>
          <a:p>
            <a:r>
              <a:rPr lang="es-PA" b="1" dirty="0"/>
              <a:t> </a:t>
            </a:r>
            <a:endParaRPr lang="es-PA" dirty="0"/>
          </a:p>
          <a:p>
            <a:pPr lvl="0"/>
            <a:r>
              <a:rPr lang="es-PA" dirty="0"/>
              <a:t>El COMITÉ NACIONAL INTERSECTORIAL PARA LA PREVENCIÓN DE LA VIOLENCIA CONTRA NIÑOS, NIÑAS Y ADOLESCENTES (CONIPREVINNA) mecanismo nacional de coordinación para la implementación articulada de estrategias, planes, programas y acciones de prevención de la violencia contra la niñez. </a:t>
            </a:r>
          </a:p>
          <a:p>
            <a:r>
              <a:rPr lang="es-PA" dirty="0"/>
              <a:t> </a:t>
            </a:r>
          </a:p>
          <a:p>
            <a:r>
              <a:rPr lang="es-PA" dirty="0"/>
              <a:t>Se fundamenta en el reconocimiento de que todos los niños, niñas y adolescentes sin distinción alguna, tienen derecho a una vida libre de violencia, a vivir en entornos seguros y a desarrollar sus habilidades.</a:t>
            </a:r>
          </a:p>
          <a:p>
            <a:r>
              <a:rPr lang="es-PA" dirty="0"/>
              <a:t> </a:t>
            </a:r>
          </a:p>
          <a:p>
            <a:r>
              <a:rPr lang="es-PA" dirty="0"/>
              <a:t>Su objetivo principal fue diseñar la ESTRATEGIA NACIONAL MULTISECTORIAL DE PREVENCIÓN DE LA VIOLENCIA contra niños, niñas y adolescentes y darle seguimiento a su implementación. </a:t>
            </a:r>
          </a:p>
          <a:p>
            <a:r>
              <a:rPr lang="es-PA" dirty="0"/>
              <a:t> </a:t>
            </a:r>
          </a:p>
          <a:p>
            <a:r>
              <a:rPr lang="es-PA" dirty="0"/>
              <a:t>El Estado ha trabajado en la construcción de la ESTRATEGIA NACIONAL MULTISECTORIAL PARA LA PREVENCIÓN DE LA VIOLENCIA CONTRA NIÑOS, NIÑAS Y ADOLESCENTES Y SU PLAN DE ACCIÓN que actualmente se implementa a nivel local a través de las mesas municipales de protección de la niñez. </a:t>
            </a:r>
          </a:p>
          <a:p>
            <a:r>
              <a:rPr lang="es-PA" dirty="0"/>
              <a:t> </a:t>
            </a:r>
          </a:p>
          <a:p>
            <a:pPr lvl="0"/>
            <a:r>
              <a:rPr lang="es-PA" dirty="0"/>
              <a:t>MESAS MUNICIPALES DE LA NIÑEZ Y LA ADOLESCENCIA: Las mesas municipales de protección de niñez y adolescencia son un mecanismo de articulación que se constituyen como implementador de la Estrategia Nacional para la Prevención de las Violencia contra NNA.</a:t>
            </a:r>
          </a:p>
          <a:p>
            <a:r>
              <a:rPr lang="es-PA" dirty="0"/>
              <a:t> </a:t>
            </a:r>
          </a:p>
          <a:p>
            <a:r>
              <a:rPr lang="es-PA" dirty="0"/>
              <a:t>Contamos en el plan piloto: con 4 mesas (San Miguelito, Chame, David y Colón) creadas a través de acuerdos municipales, que se consolidan con la modificación del Decreto Ejecutivo 39 de 2014 a través del Decreto Ejecutivo 140 de 30 de agosto de 2018 que crea las mesas de protección como instancia de coordinación y articulación para la implementación de la Estrategia Nacional.</a:t>
            </a:r>
          </a:p>
          <a:p>
            <a:r>
              <a:rPr lang="es-PA" dirty="0"/>
              <a:t> </a:t>
            </a:r>
          </a:p>
          <a:p>
            <a:pPr lvl="0"/>
            <a:r>
              <a:rPr lang="es-PA" dirty="0"/>
              <a:t>CENTROS DE ATENCIÓN INTEGRAL CRECER EN COMUNIDAD</a:t>
            </a:r>
          </a:p>
          <a:p>
            <a:r>
              <a:rPr lang="es-PA" dirty="0"/>
              <a:t> </a:t>
            </a:r>
          </a:p>
          <a:p>
            <a:r>
              <a:rPr lang="es-PA" dirty="0"/>
              <a:t>De la mano con la Oficina de Seguridad ciudadana del Ministerio de Seguridad (OSEGUI), estamos trabajando en la implementación de un modelo de intervención primaria para NNA vulnerables y la puesta en marcha de centros de desarrollo integral (CEDIS)</a:t>
            </a:r>
          </a:p>
          <a:p>
            <a:r>
              <a:rPr lang="es-PA" dirty="0"/>
              <a:t> </a:t>
            </a:r>
          </a:p>
          <a:p>
            <a:r>
              <a:rPr lang="es-PA" dirty="0"/>
              <a:t>Estos centro tienen la finalidad de reducir los factores de riesgo identificados y priorizados, que son predictivos de conductas violentas en niños, niñas y adolescentes (NNA) de 6 a 14 años de edad, mediante un modelo innovador de prevención universal y primaria, que interviene en las dimensiones del modelo ecológico, en los corregimientos Belisario Porras, del distrito de San Miguelito y Pedregal, del distrito de Panamá.</a:t>
            </a:r>
          </a:p>
          <a:p>
            <a:endParaRPr lang="es-PA" dirty="0"/>
          </a:p>
        </p:txBody>
      </p:sp>
      <p:sp>
        <p:nvSpPr>
          <p:cNvPr id="4" name="Marcador de número de diapositiva 3"/>
          <p:cNvSpPr>
            <a:spLocks noGrp="1"/>
          </p:cNvSpPr>
          <p:nvPr>
            <p:ph type="sldNum" sz="quarter" idx="10"/>
          </p:nvPr>
        </p:nvSpPr>
        <p:spPr/>
        <p:txBody>
          <a:bodyPr/>
          <a:lstStyle/>
          <a:p>
            <a:fld id="{0CAD9F37-4493-4878-9CAF-D09AD27344D8}" type="slidenum">
              <a:rPr lang="es-PA" smtClean="0"/>
              <a:t>5</a:t>
            </a:fld>
            <a:endParaRPr lang="es-PA"/>
          </a:p>
        </p:txBody>
      </p:sp>
    </p:spTree>
    <p:extLst>
      <p:ext uri="{BB962C8B-B14F-4D97-AF65-F5344CB8AC3E}">
        <p14:creationId xmlns:p14="http://schemas.microsoft.com/office/powerpoint/2010/main" val="3242500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a:p>
            <a:r>
              <a:rPr lang="es-PA" dirty="0"/>
              <a:t>PARA LA </a:t>
            </a:r>
            <a:r>
              <a:rPr lang="es-PA" b="1" dirty="0"/>
              <a:t>PROTECCIÓN</a:t>
            </a:r>
            <a:r>
              <a:rPr lang="es-PA" dirty="0"/>
              <a:t> INTEGRAL Y RESTITUCIÓN DE DERECHOS:</a:t>
            </a:r>
          </a:p>
          <a:p>
            <a:r>
              <a:rPr lang="es-PA" dirty="0"/>
              <a:t> </a:t>
            </a:r>
          </a:p>
          <a:p>
            <a:r>
              <a:rPr lang="es-PA" dirty="0"/>
              <a:t>Formalizamos el Comité de DI mediante Decreto Ejecutivo 1 de 12 de febrero de 2019, el cual tiene como objetivo general dar apoyo y seguimiento a los procesos de desinstitucionalización de los niños, niñas y adolescentes a nivel nacional con las siguientes acciones: </a:t>
            </a:r>
          </a:p>
          <a:p>
            <a:r>
              <a:rPr lang="es-PA" dirty="0"/>
              <a:t> </a:t>
            </a:r>
          </a:p>
          <a:p>
            <a:pPr lvl="0"/>
            <a:r>
              <a:rPr lang="es-PA" dirty="0"/>
              <a:t>1. Elaboración de documentos técnicos como: Protocolo de Acogimiento Familiar y las guías de desinstitucionalización, instrumentos para aquellos que intervienen en el proceso de construcción y desarrollo de un Programa de Acogimiento Familiar.</a:t>
            </a:r>
            <a:endParaRPr lang="es-PA" dirty="0">
              <a:effectLst/>
            </a:endParaRPr>
          </a:p>
          <a:p>
            <a:pPr lvl="0"/>
            <a:r>
              <a:rPr lang="es-PA" dirty="0"/>
              <a:t>2. La línea base sobre el número de NNA que se encuentran en Centros de Acogida en Panamá</a:t>
            </a:r>
            <a:endParaRPr lang="es-PA" dirty="0">
              <a:effectLst/>
            </a:endParaRPr>
          </a:p>
          <a:p>
            <a:pPr lvl="0"/>
            <a:r>
              <a:rPr lang="es-PA" dirty="0"/>
              <a:t>3. Hoja de Ruta Nacional para la Desinstitucionalización 2019-2023 y Plan de Acción 2019</a:t>
            </a:r>
            <a:endParaRPr lang="es-PA" dirty="0">
              <a:effectLst/>
            </a:endParaRPr>
          </a:p>
          <a:p>
            <a:pPr lvl="0"/>
            <a:r>
              <a:rPr lang="es-PA" dirty="0"/>
              <a:t>4. Plan de Monitoreo para dar seguimiento a las articulaciones interinstitucionales correspondientes para la implementación de la Hoja de Ruta Nacional para la Desinstitucionalización.</a:t>
            </a:r>
            <a:endParaRPr lang="es-PA" dirty="0">
              <a:effectLst/>
            </a:endParaRPr>
          </a:p>
          <a:p>
            <a:endParaRPr lang="es-PA" dirty="0"/>
          </a:p>
          <a:p>
            <a:endParaRPr lang="es-PA" dirty="0"/>
          </a:p>
        </p:txBody>
      </p:sp>
      <p:sp>
        <p:nvSpPr>
          <p:cNvPr id="4" name="Marcador de número de diapositiva 3"/>
          <p:cNvSpPr>
            <a:spLocks noGrp="1"/>
          </p:cNvSpPr>
          <p:nvPr>
            <p:ph type="sldNum" sz="quarter" idx="10"/>
          </p:nvPr>
        </p:nvSpPr>
        <p:spPr/>
        <p:txBody>
          <a:bodyPr/>
          <a:lstStyle/>
          <a:p>
            <a:fld id="{0CAD9F37-4493-4878-9CAF-D09AD27344D8}" type="slidenum">
              <a:rPr lang="es-PA" smtClean="0"/>
              <a:t>6</a:t>
            </a:fld>
            <a:endParaRPr lang="es-PA"/>
          </a:p>
        </p:txBody>
      </p:sp>
    </p:spTree>
    <p:extLst>
      <p:ext uri="{BB962C8B-B14F-4D97-AF65-F5344CB8AC3E}">
        <p14:creationId xmlns:p14="http://schemas.microsoft.com/office/powerpoint/2010/main" val="1718048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A" sz="1200" kern="1200" dirty="0">
                <a:solidFill>
                  <a:schemeClr val="tx1"/>
                </a:solidFill>
                <a:effectLst/>
                <a:latin typeface="+mn-lt"/>
                <a:ea typeface="+mn-ea"/>
                <a:cs typeface="+mn-cs"/>
              </a:rPr>
              <a:t>Esta imagen representa la consolidación de los servicios y atenciones articuladas que brindamos y destaca los avances del Estado panameños en el desarrollo de acciones que se integran en un marco de políticas públicas de niñez y adolescencia.</a:t>
            </a:r>
          </a:p>
          <a:p>
            <a:endParaRPr lang="es-PA" dirty="0"/>
          </a:p>
        </p:txBody>
      </p:sp>
      <p:sp>
        <p:nvSpPr>
          <p:cNvPr id="4" name="Marcador de número de diapositiva 3"/>
          <p:cNvSpPr>
            <a:spLocks noGrp="1"/>
          </p:cNvSpPr>
          <p:nvPr>
            <p:ph type="sldNum" sz="quarter" idx="10"/>
          </p:nvPr>
        </p:nvSpPr>
        <p:spPr/>
        <p:txBody>
          <a:bodyPr/>
          <a:lstStyle/>
          <a:p>
            <a:fld id="{0CAD9F37-4493-4878-9CAF-D09AD27344D8}" type="slidenum">
              <a:rPr lang="es-PA" smtClean="0"/>
              <a:t>7</a:t>
            </a:fld>
            <a:endParaRPr lang="es-PA"/>
          </a:p>
        </p:txBody>
      </p:sp>
    </p:spTree>
    <p:extLst>
      <p:ext uri="{BB962C8B-B14F-4D97-AF65-F5344CB8AC3E}">
        <p14:creationId xmlns:p14="http://schemas.microsoft.com/office/powerpoint/2010/main" val="3592799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A" dirty="0"/>
              <a:t> </a:t>
            </a:r>
          </a:p>
          <a:p>
            <a:r>
              <a:rPr lang="es-PA" dirty="0"/>
              <a:t>Tenemos aún muchos desafíos por delante para una verdadera garantía de derechos tales como: </a:t>
            </a:r>
          </a:p>
          <a:p>
            <a:r>
              <a:rPr lang="es-PA" dirty="0"/>
              <a:t> </a:t>
            </a:r>
          </a:p>
          <a:p>
            <a:r>
              <a:rPr lang="es-PA" dirty="0"/>
              <a:t>1.La misma formulación de la Política Nacional de Niñez y Adolescencia y del Plan Nacional de Niñez y Adolescencia.</a:t>
            </a:r>
            <a:br>
              <a:rPr lang="es-PA" dirty="0"/>
            </a:br>
            <a:br>
              <a:rPr lang="es-PA" dirty="0"/>
            </a:br>
            <a:r>
              <a:rPr lang="es-PA" dirty="0"/>
              <a:t>2. Aprobación e implementación de las reformas integrales del marco normativo de niñez y adolescencia. (SPINNA)</a:t>
            </a:r>
            <a:br>
              <a:rPr lang="es-PA" dirty="0"/>
            </a:br>
            <a:br>
              <a:rPr lang="es-PA" dirty="0"/>
            </a:br>
            <a:r>
              <a:rPr lang="es-PA" dirty="0"/>
              <a:t>3. Impulsar nuevos procesos formativos a nivel universitario en materia de niñez y la adolescencia, a fin de generar cambios en favor de la niñez.</a:t>
            </a:r>
            <a:br>
              <a:rPr lang="es-PA" dirty="0"/>
            </a:br>
            <a:br>
              <a:rPr lang="es-PA" dirty="0"/>
            </a:br>
            <a:r>
              <a:rPr lang="es-PA" dirty="0"/>
              <a:t>4. Consolidar el mecanismo y una masa crítica que impulse el desarrollo de los derechos de la niñez y la adolescencia.</a:t>
            </a:r>
          </a:p>
          <a:p>
            <a:pPr defTabSz="931774"/>
            <a:r>
              <a:rPr lang="es-PA" dirty="0"/>
              <a:t>5. </a:t>
            </a:r>
            <a:r>
              <a:rPr lang="es-PA" dirty="0">
                <a:latin typeface="Baskerville Old Face" panose="02020602080505020303" pitchFamily="18" charset="0"/>
              </a:rPr>
              <a:t>Unir esfuerzos y experiencias para construir presupuestos con enfoque de derecho de la niñez y adolescencia.</a:t>
            </a:r>
          </a:p>
          <a:p>
            <a:endParaRPr lang="es-PA" dirty="0"/>
          </a:p>
          <a:p>
            <a:r>
              <a:rPr lang="es-PA" dirty="0"/>
              <a:t>Sin embargo, este paso consolida lo que hemos estado trabajando junto durante estos años, representa la integración de los sectores de gobierno y sociedad civil, para la definición conjunta de políticas, estrategias y acciones para lograr la protección de la niñez y la adolescencia, que se encuentran en condiciones de vulnerabilidad y riesgo.</a:t>
            </a:r>
          </a:p>
          <a:p>
            <a:r>
              <a:rPr lang="es-PA" dirty="0"/>
              <a:t> </a:t>
            </a:r>
          </a:p>
          <a:p>
            <a:endParaRPr lang="es-PA" dirty="0"/>
          </a:p>
        </p:txBody>
      </p:sp>
      <p:sp>
        <p:nvSpPr>
          <p:cNvPr id="4" name="Marcador de número de diapositiva 3"/>
          <p:cNvSpPr>
            <a:spLocks noGrp="1"/>
          </p:cNvSpPr>
          <p:nvPr>
            <p:ph type="sldNum" sz="quarter" idx="10"/>
          </p:nvPr>
        </p:nvSpPr>
        <p:spPr/>
        <p:txBody>
          <a:bodyPr/>
          <a:lstStyle/>
          <a:p>
            <a:fld id="{0CAD9F37-4493-4878-9CAF-D09AD27344D8}" type="slidenum">
              <a:rPr lang="es-PA" smtClean="0"/>
              <a:t>8</a:t>
            </a:fld>
            <a:endParaRPr lang="es-PA"/>
          </a:p>
        </p:txBody>
      </p:sp>
    </p:spTree>
    <p:extLst>
      <p:ext uri="{BB962C8B-B14F-4D97-AF65-F5344CB8AC3E}">
        <p14:creationId xmlns:p14="http://schemas.microsoft.com/office/powerpoint/2010/main" val="2001558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FE1EAA74-B06E-4660-A7DD-2C63416A78D5}" type="datetimeFigureOut">
              <a:rPr lang="es-PA" smtClean="0"/>
              <a:t>07/21/2020</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5362DDC7-2474-4262-A68D-1010B7712196}" type="slidenum">
              <a:rPr lang="es-PA" smtClean="0"/>
              <a:t>‹Nº›</a:t>
            </a:fld>
            <a:endParaRPr lang="es-PA"/>
          </a:p>
        </p:txBody>
      </p:sp>
    </p:spTree>
    <p:extLst>
      <p:ext uri="{BB962C8B-B14F-4D97-AF65-F5344CB8AC3E}">
        <p14:creationId xmlns:p14="http://schemas.microsoft.com/office/powerpoint/2010/main" val="4052346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E1EAA74-B06E-4660-A7DD-2C63416A78D5}" type="datetimeFigureOut">
              <a:rPr lang="es-PA" smtClean="0"/>
              <a:t>07/21/2020</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5362DDC7-2474-4262-A68D-1010B7712196}" type="slidenum">
              <a:rPr lang="es-PA" smtClean="0"/>
              <a:t>‹Nº›</a:t>
            </a:fld>
            <a:endParaRPr lang="es-PA"/>
          </a:p>
        </p:txBody>
      </p:sp>
    </p:spTree>
    <p:extLst>
      <p:ext uri="{BB962C8B-B14F-4D97-AF65-F5344CB8AC3E}">
        <p14:creationId xmlns:p14="http://schemas.microsoft.com/office/powerpoint/2010/main" val="192167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E1EAA74-B06E-4660-A7DD-2C63416A78D5}" type="datetimeFigureOut">
              <a:rPr lang="es-PA" smtClean="0"/>
              <a:t>07/21/2020</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5362DDC7-2474-4262-A68D-1010B7712196}" type="slidenum">
              <a:rPr lang="es-PA" smtClean="0"/>
              <a:t>‹Nº›</a:t>
            </a:fld>
            <a:endParaRPr lang="es-PA"/>
          </a:p>
        </p:txBody>
      </p:sp>
    </p:spTree>
    <p:extLst>
      <p:ext uri="{BB962C8B-B14F-4D97-AF65-F5344CB8AC3E}">
        <p14:creationId xmlns:p14="http://schemas.microsoft.com/office/powerpoint/2010/main" val="76269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E1EAA74-B06E-4660-A7DD-2C63416A78D5}" type="datetimeFigureOut">
              <a:rPr lang="es-PA" smtClean="0"/>
              <a:t>07/21/2020</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5362DDC7-2474-4262-A68D-1010B7712196}" type="slidenum">
              <a:rPr lang="es-PA" smtClean="0"/>
              <a:t>‹Nº›</a:t>
            </a:fld>
            <a:endParaRPr lang="es-PA"/>
          </a:p>
        </p:txBody>
      </p:sp>
    </p:spTree>
    <p:extLst>
      <p:ext uri="{BB962C8B-B14F-4D97-AF65-F5344CB8AC3E}">
        <p14:creationId xmlns:p14="http://schemas.microsoft.com/office/powerpoint/2010/main" val="4202048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FE1EAA74-B06E-4660-A7DD-2C63416A78D5}" type="datetimeFigureOut">
              <a:rPr lang="es-PA" smtClean="0"/>
              <a:t>07/21/2020</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5362DDC7-2474-4262-A68D-1010B7712196}" type="slidenum">
              <a:rPr lang="es-PA" smtClean="0"/>
              <a:t>‹Nº›</a:t>
            </a:fld>
            <a:endParaRPr lang="es-PA"/>
          </a:p>
        </p:txBody>
      </p:sp>
    </p:spTree>
    <p:extLst>
      <p:ext uri="{BB962C8B-B14F-4D97-AF65-F5344CB8AC3E}">
        <p14:creationId xmlns:p14="http://schemas.microsoft.com/office/powerpoint/2010/main" val="5422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E1EAA74-B06E-4660-A7DD-2C63416A78D5}" type="datetimeFigureOut">
              <a:rPr lang="es-PA" smtClean="0"/>
              <a:t>07/21/2020</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5362DDC7-2474-4262-A68D-1010B7712196}" type="slidenum">
              <a:rPr lang="es-PA" smtClean="0"/>
              <a:t>‹Nº›</a:t>
            </a:fld>
            <a:endParaRPr lang="es-PA"/>
          </a:p>
        </p:txBody>
      </p:sp>
    </p:spTree>
    <p:extLst>
      <p:ext uri="{BB962C8B-B14F-4D97-AF65-F5344CB8AC3E}">
        <p14:creationId xmlns:p14="http://schemas.microsoft.com/office/powerpoint/2010/main" val="3924334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E1EAA74-B06E-4660-A7DD-2C63416A78D5}" type="datetimeFigureOut">
              <a:rPr lang="es-PA" smtClean="0"/>
              <a:t>07/21/2020</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5362DDC7-2474-4262-A68D-1010B7712196}" type="slidenum">
              <a:rPr lang="es-PA" smtClean="0"/>
              <a:t>‹Nº›</a:t>
            </a:fld>
            <a:endParaRPr lang="es-PA"/>
          </a:p>
        </p:txBody>
      </p:sp>
    </p:spTree>
    <p:extLst>
      <p:ext uri="{BB962C8B-B14F-4D97-AF65-F5344CB8AC3E}">
        <p14:creationId xmlns:p14="http://schemas.microsoft.com/office/powerpoint/2010/main" val="340989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E1EAA74-B06E-4660-A7DD-2C63416A78D5}" type="datetimeFigureOut">
              <a:rPr lang="es-PA" smtClean="0"/>
              <a:t>07/21/2020</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5362DDC7-2474-4262-A68D-1010B7712196}" type="slidenum">
              <a:rPr lang="es-PA" smtClean="0"/>
              <a:t>‹Nº›</a:t>
            </a:fld>
            <a:endParaRPr lang="es-PA"/>
          </a:p>
        </p:txBody>
      </p:sp>
    </p:spTree>
    <p:extLst>
      <p:ext uri="{BB962C8B-B14F-4D97-AF65-F5344CB8AC3E}">
        <p14:creationId xmlns:p14="http://schemas.microsoft.com/office/powerpoint/2010/main" val="2734406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1EAA74-B06E-4660-A7DD-2C63416A78D5}" type="datetimeFigureOut">
              <a:rPr lang="es-PA" smtClean="0"/>
              <a:t>07/21/2020</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5362DDC7-2474-4262-A68D-1010B7712196}" type="slidenum">
              <a:rPr lang="es-PA" smtClean="0"/>
              <a:t>‹Nº›</a:t>
            </a:fld>
            <a:endParaRPr lang="es-PA"/>
          </a:p>
        </p:txBody>
      </p:sp>
    </p:spTree>
    <p:extLst>
      <p:ext uri="{BB962C8B-B14F-4D97-AF65-F5344CB8AC3E}">
        <p14:creationId xmlns:p14="http://schemas.microsoft.com/office/powerpoint/2010/main" val="728685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FE1EAA74-B06E-4660-A7DD-2C63416A78D5}" type="datetimeFigureOut">
              <a:rPr lang="es-PA" smtClean="0"/>
              <a:t>07/21/2020</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5362DDC7-2474-4262-A68D-1010B7712196}" type="slidenum">
              <a:rPr lang="es-PA" smtClean="0"/>
              <a:t>‹Nº›</a:t>
            </a:fld>
            <a:endParaRPr lang="es-PA"/>
          </a:p>
        </p:txBody>
      </p:sp>
    </p:spTree>
    <p:extLst>
      <p:ext uri="{BB962C8B-B14F-4D97-AF65-F5344CB8AC3E}">
        <p14:creationId xmlns:p14="http://schemas.microsoft.com/office/powerpoint/2010/main" val="1389944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FE1EAA74-B06E-4660-A7DD-2C63416A78D5}" type="datetimeFigureOut">
              <a:rPr lang="es-PA" smtClean="0"/>
              <a:t>07/21/2020</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5362DDC7-2474-4262-A68D-1010B7712196}" type="slidenum">
              <a:rPr lang="es-PA" smtClean="0"/>
              <a:t>‹Nº›</a:t>
            </a:fld>
            <a:endParaRPr lang="es-PA"/>
          </a:p>
        </p:txBody>
      </p:sp>
    </p:spTree>
    <p:extLst>
      <p:ext uri="{BB962C8B-B14F-4D97-AF65-F5344CB8AC3E}">
        <p14:creationId xmlns:p14="http://schemas.microsoft.com/office/powerpoint/2010/main" val="689968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EAA74-B06E-4660-A7DD-2C63416A78D5}" type="datetimeFigureOut">
              <a:rPr lang="es-PA" smtClean="0"/>
              <a:t>07/21/2020</a:t>
            </a:fld>
            <a:endParaRPr lang="es-P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62DDC7-2474-4262-A68D-1010B7712196}" type="slidenum">
              <a:rPr lang="es-PA" smtClean="0"/>
              <a:t>‹Nº›</a:t>
            </a:fld>
            <a:endParaRPr lang="es-PA"/>
          </a:p>
        </p:txBody>
      </p:sp>
    </p:spTree>
    <p:extLst>
      <p:ext uri="{BB962C8B-B14F-4D97-AF65-F5344CB8AC3E}">
        <p14:creationId xmlns:p14="http://schemas.microsoft.com/office/powerpoint/2010/main" val="1622272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b="22745"/>
          <a:stretch/>
        </p:blipFill>
        <p:spPr>
          <a:xfrm>
            <a:off x="0" y="0"/>
            <a:ext cx="9144000" cy="6858000"/>
          </a:xfrm>
          <a:prstGeom prst="rect">
            <a:avLst/>
          </a:prstGeom>
        </p:spPr>
      </p:pic>
    </p:spTree>
    <p:extLst>
      <p:ext uri="{BB962C8B-B14F-4D97-AF65-F5344CB8AC3E}">
        <p14:creationId xmlns:p14="http://schemas.microsoft.com/office/powerpoint/2010/main" val="2099927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599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ítulo 6"/>
          <p:cNvSpPr>
            <a:spLocks noGrp="1"/>
          </p:cNvSpPr>
          <p:nvPr>
            <p:ph type="ctrTitle"/>
          </p:nvPr>
        </p:nvSpPr>
        <p:spPr>
          <a:xfrm>
            <a:off x="483326" y="848043"/>
            <a:ext cx="6877594" cy="1646963"/>
          </a:xfrm>
        </p:spPr>
        <p:txBody>
          <a:bodyPr>
            <a:normAutofit fontScale="90000"/>
          </a:bodyPr>
          <a:lstStyle/>
          <a:p>
            <a:br>
              <a:rPr lang="es-PA" dirty="0">
                <a:solidFill>
                  <a:schemeClr val="tx2"/>
                </a:solidFill>
                <a:latin typeface="Baskerville Old Face" panose="02020602080505020303" pitchFamily="18" charset="0"/>
              </a:rPr>
            </a:br>
            <a:endParaRPr lang="es-PA" dirty="0"/>
          </a:p>
        </p:txBody>
      </p:sp>
      <p:pic>
        <p:nvPicPr>
          <p:cNvPr id="8" name="Imagen 7"/>
          <p:cNvPicPr>
            <a:picLocks noChangeAspect="1"/>
          </p:cNvPicPr>
          <p:nvPr/>
        </p:nvPicPr>
        <p:blipFill>
          <a:blip r:embed="rId4"/>
          <a:stretch>
            <a:fillRect/>
          </a:stretch>
        </p:blipFill>
        <p:spPr>
          <a:xfrm>
            <a:off x="958561" y="1671524"/>
            <a:ext cx="7226878" cy="5028534"/>
          </a:xfrm>
          <a:prstGeom prst="rect">
            <a:avLst/>
          </a:prstGeom>
        </p:spPr>
      </p:pic>
    </p:spTree>
    <p:extLst>
      <p:ext uri="{BB962C8B-B14F-4D97-AF65-F5344CB8AC3E}">
        <p14:creationId xmlns:p14="http://schemas.microsoft.com/office/powerpoint/2010/main" val="247147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6898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6982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5006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28699" y="1149340"/>
            <a:ext cx="6234545" cy="2031325"/>
          </a:xfrm>
          <a:prstGeom prst="rect">
            <a:avLst/>
          </a:prstGeom>
        </p:spPr>
        <p:txBody>
          <a:bodyPr wrap="square">
            <a:spAutoFit/>
          </a:bodyPr>
          <a:lstStyle/>
          <a:p>
            <a:pPr marL="342900" indent="-342900" algn="just">
              <a:buFont typeface="Wingdings" panose="05000000000000000000" pitchFamily="2" charset="2"/>
              <a:buChar char="v"/>
            </a:pPr>
            <a:r>
              <a:rPr lang="es-PA" dirty="0">
                <a:latin typeface="Bookman Old Style" panose="02050604050505020204" pitchFamily="18" charset="0"/>
              </a:rPr>
              <a:t>Se crean mediante acuerdos municipales, como</a:t>
            </a:r>
            <a:endParaRPr lang="pt-PT" dirty="0">
              <a:latin typeface="Bookman Old Style" panose="02050604050505020204" pitchFamily="18" charset="0"/>
            </a:endParaRPr>
          </a:p>
          <a:p>
            <a:pPr marL="342900" lvl="0" indent="-342900">
              <a:buFont typeface="Arial" panose="020B0604020202020204" pitchFamily="34" charset="0"/>
              <a:buChar char="•"/>
            </a:pPr>
            <a:r>
              <a:rPr lang="es-PA" dirty="0">
                <a:latin typeface="Bookman Old Style" panose="02050604050505020204" pitchFamily="18" charset="0"/>
              </a:rPr>
              <a:t>Acuerdo Municipal de Colón No. 101-40-10 de 18 de julio de 2017.</a:t>
            </a:r>
          </a:p>
          <a:p>
            <a:pPr marL="342900" lvl="0" indent="-342900">
              <a:buFont typeface="Arial" panose="020B0604020202020204" pitchFamily="34" charset="0"/>
              <a:buChar char="•"/>
            </a:pPr>
            <a:r>
              <a:rPr lang="es-PA" dirty="0">
                <a:latin typeface="Bookman Old Style" panose="02050604050505020204" pitchFamily="18" charset="0"/>
              </a:rPr>
              <a:t>Acuerdo Municipal de San Carlos No. 27 de 4 de octubre de 2017.</a:t>
            </a:r>
          </a:p>
          <a:p>
            <a:pPr marL="342900" lvl="0" indent="-342900">
              <a:buFont typeface="Arial" panose="020B0604020202020204" pitchFamily="34" charset="0"/>
              <a:buChar char="•"/>
            </a:pPr>
            <a:r>
              <a:rPr lang="es-PA" dirty="0">
                <a:latin typeface="Bookman Old Style" panose="02050604050505020204" pitchFamily="18" charset="0"/>
              </a:rPr>
              <a:t>Acuerdo Municipal de Panamá No. 34 de enero de 2018.</a:t>
            </a: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820" y="748144"/>
            <a:ext cx="6382360" cy="6109855"/>
          </a:xfrm>
          <a:prstGeom prst="rect">
            <a:avLst/>
          </a:prstGeom>
        </p:spPr>
      </p:pic>
    </p:spTree>
    <p:extLst>
      <p:ext uri="{BB962C8B-B14F-4D97-AF65-F5344CB8AC3E}">
        <p14:creationId xmlns:p14="http://schemas.microsoft.com/office/powerpoint/2010/main" val="2636470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8"/>
            <a:ext cx="9144000" cy="7065818"/>
          </a:xfrm>
          <a:prstGeom prst="rect">
            <a:avLst/>
          </a:prstGeom>
        </p:spPr>
      </p:pic>
      <p:sp>
        <p:nvSpPr>
          <p:cNvPr id="8" name="Rectángulo 7"/>
          <p:cNvSpPr/>
          <p:nvPr/>
        </p:nvSpPr>
        <p:spPr>
          <a:xfrm>
            <a:off x="548640" y="660225"/>
            <a:ext cx="7406640" cy="954107"/>
          </a:xfrm>
          <a:prstGeom prst="rect">
            <a:avLst/>
          </a:prstGeom>
        </p:spPr>
        <p:txBody>
          <a:bodyPr wrap="square">
            <a:spAutoFit/>
          </a:bodyPr>
          <a:lstStyle/>
          <a:p>
            <a:r>
              <a:rPr lang="es-PA" sz="3200" b="1" dirty="0">
                <a:solidFill>
                  <a:schemeClr val="tx2">
                    <a:lumMod val="50000"/>
                  </a:schemeClr>
                </a:solidFill>
                <a:latin typeface="Baskerville Old Face" panose="02020602080505020303" pitchFamily="18" charset="0"/>
              </a:rPr>
              <a:t>Desafíos </a:t>
            </a:r>
          </a:p>
          <a:p>
            <a:endParaRPr lang="es-PA" sz="2400" dirty="0">
              <a:latin typeface="Baskerville Old Face" panose="02020602080505020303" pitchFamily="18" charset="0"/>
            </a:endParaRPr>
          </a:p>
        </p:txBody>
      </p:sp>
      <p:sp>
        <p:nvSpPr>
          <p:cNvPr id="5" name="Rectángulo 4"/>
          <p:cNvSpPr/>
          <p:nvPr/>
        </p:nvSpPr>
        <p:spPr>
          <a:xfrm>
            <a:off x="431076" y="1444514"/>
            <a:ext cx="7863839" cy="5034007"/>
          </a:xfrm>
          <a:prstGeom prst="rect">
            <a:avLst/>
          </a:prstGeom>
        </p:spPr>
        <p:txBody>
          <a:bodyPr wrap="square">
            <a:spAutoFit/>
          </a:bodyPr>
          <a:lstStyle/>
          <a:p>
            <a:pPr algn="just">
              <a:spcAft>
                <a:spcPts val="0"/>
              </a:spcAft>
            </a:pPr>
            <a:r>
              <a:rPr lang="es-PA" dirty="0">
                <a:latin typeface="Baskerville Old Face" panose="02020602080505020303" pitchFamily="18" charset="0"/>
                <a:ea typeface="Times New Roman" panose="02020603050405020304" pitchFamily="18" charset="0"/>
              </a:rPr>
              <a:t>Tenemos aún muchos desafíos por delante para una verdadera garantía de derechos tales como: </a:t>
            </a:r>
          </a:p>
          <a:p>
            <a:pPr algn="just">
              <a:spcAft>
                <a:spcPts val="0"/>
              </a:spcAft>
            </a:pPr>
            <a:r>
              <a:rPr lang="es-PA" dirty="0">
                <a:latin typeface="Baskerville Old Face" panose="02020602080505020303" pitchFamily="18" charset="0"/>
                <a:ea typeface="Times New Roman" panose="02020603050405020304" pitchFamily="18" charset="0"/>
              </a:rPr>
              <a:t> </a:t>
            </a:r>
          </a:p>
          <a:p>
            <a:pPr marL="228600">
              <a:spcAft>
                <a:spcPts val="0"/>
              </a:spcAft>
            </a:pPr>
            <a:r>
              <a:rPr lang="es-PA" dirty="0">
                <a:solidFill>
                  <a:srgbClr val="000000"/>
                </a:solidFill>
                <a:latin typeface="Baskerville Old Face" panose="02020602080505020303" pitchFamily="18" charset="0"/>
                <a:ea typeface="Times New Roman" panose="02020603050405020304" pitchFamily="18" charset="0"/>
                <a:cs typeface="Times New Roman" panose="02020603050405020304" pitchFamily="18" charset="0"/>
              </a:rPr>
              <a:t>1.Formulación de la Política Nacional de Niñez y Adolescencia y del Plan Nacional de Niñez y Adolescencia.</a:t>
            </a:r>
            <a:br>
              <a:rPr lang="es-PA" dirty="0">
                <a:solidFill>
                  <a:srgbClr val="000000"/>
                </a:solidFill>
                <a:latin typeface="Baskerville Old Face" panose="02020602080505020303" pitchFamily="18" charset="0"/>
                <a:ea typeface="Times New Roman" panose="02020603050405020304" pitchFamily="18" charset="0"/>
                <a:cs typeface="Times New Roman" panose="02020603050405020304" pitchFamily="18" charset="0"/>
              </a:rPr>
            </a:br>
            <a:br>
              <a:rPr lang="es-PA" dirty="0">
                <a:solidFill>
                  <a:srgbClr val="000000"/>
                </a:solidFill>
                <a:latin typeface="Baskerville Old Face" panose="02020602080505020303" pitchFamily="18" charset="0"/>
                <a:ea typeface="Times New Roman" panose="02020603050405020304" pitchFamily="18" charset="0"/>
                <a:cs typeface="Times New Roman" panose="02020603050405020304" pitchFamily="18" charset="0"/>
              </a:rPr>
            </a:br>
            <a:r>
              <a:rPr lang="es-PA" dirty="0">
                <a:solidFill>
                  <a:srgbClr val="000000"/>
                </a:solidFill>
                <a:latin typeface="Baskerville Old Face" panose="02020602080505020303" pitchFamily="18" charset="0"/>
                <a:ea typeface="Times New Roman" panose="02020603050405020304" pitchFamily="18" charset="0"/>
                <a:cs typeface="Times New Roman" panose="02020603050405020304" pitchFamily="18" charset="0"/>
              </a:rPr>
              <a:t>2. Aprobación e implementación de las reformas integrales del marco normativo de niñez y adolescencia. </a:t>
            </a:r>
            <a:br>
              <a:rPr lang="es-PA" dirty="0">
                <a:solidFill>
                  <a:srgbClr val="000000"/>
                </a:solidFill>
                <a:latin typeface="Baskerville Old Face" panose="02020602080505020303" pitchFamily="18" charset="0"/>
                <a:ea typeface="Times New Roman" panose="02020603050405020304" pitchFamily="18" charset="0"/>
                <a:cs typeface="Times New Roman" panose="02020603050405020304" pitchFamily="18" charset="0"/>
              </a:rPr>
            </a:br>
            <a:br>
              <a:rPr lang="es-PA" dirty="0">
                <a:solidFill>
                  <a:srgbClr val="000000"/>
                </a:solidFill>
                <a:latin typeface="Baskerville Old Face" panose="02020602080505020303" pitchFamily="18" charset="0"/>
                <a:ea typeface="Times New Roman" panose="02020603050405020304" pitchFamily="18" charset="0"/>
                <a:cs typeface="Times New Roman" panose="02020603050405020304" pitchFamily="18" charset="0"/>
              </a:rPr>
            </a:br>
            <a:r>
              <a:rPr lang="es-PA" dirty="0">
                <a:solidFill>
                  <a:srgbClr val="000000"/>
                </a:solidFill>
                <a:latin typeface="Baskerville Old Face" panose="02020602080505020303" pitchFamily="18" charset="0"/>
                <a:ea typeface="Times New Roman" panose="02020603050405020304" pitchFamily="18" charset="0"/>
                <a:cs typeface="Times New Roman" panose="02020603050405020304" pitchFamily="18" charset="0"/>
              </a:rPr>
              <a:t>3. Impulsar nuevos procesos formativos a nivel universitario en materia de niñez y la adolescencia, a fin de generar cambios en favor de la niñez.</a:t>
            </a:r>
            <a:br>
              <a:rPr lang="es-PA" dirty="0">
                <a:solidFill>
                  <a:srgbClr val="000000"/>
                </a:solidFill>
                <a:latin typeface="Baskerville Old Face" panose="02020602080505020303" pitchFamily="18" charset="0"/>
                <a:ea typeface="Times New Roman" panose="02020603050405020304" pitchFamily="18" charset="0"/>
                <a:cs typeface="Times New Roman" panose="02020603050405020304" pitchFamily="18" charset="0"/>
              </a:rPr>
            </a:br>
            <a:br>
              <a:rPr lang="es-PA" dirty="0">
                <a:solidFill>
                  <a:srgbClr val="000000"/>
                </a:solidFill>
                <a:latin typeface="Baskerville Old Face" panose="02020602080505020303" pitchFamily="18" charset="0"/>
                <a:ea typeface="Times New Roman" panose="02020603050405020304" pitchFamily="18" charset="0"/>
                <a:cs typeface="Times New Roman" panose="02020603050405020304" pitchFamily="18" charset="0"/>
              </a:rPr>
            </a:br>
            <a:r>
              <a:rPr lang="es-PA" dirty="0">
                <a:solidFill>
                  <a:srgbClr val="000000"/>
                </a:solidFill>
                <a:latin typeface="Baskerville Old Face" panose="02020602080505020303" pitchFamily="18" charset="0"/>
                <a:ea typeface="Times New Roman" panose="02020603050405020304" pitchFamily="18" charset="0"/>
                <a:cs typeface="Times New Roman" panose="02020603050405020304" pitchFamily="18" charset="0"/>
              </a:rPr>
              <a:t>4. Consolidar el mecanismo y una masa crítica que impulse el desarrollo de los derechos de la niñez y la adolescencia. </a:t>
            </a:r>
          </a:p>
          <a:p>
            <a:pPr marL="228600">
              <a:spcAft>
                <a:spcPts val="0"/>
              </a:spcAft>
            </a:pPr>
            <a:endParaRPr lang="es-PA" sz="1600" dirty="0">
              <a:solidFill>
                <a:srgbClr val="000000"/>
              </a:solidFill>
              <a:latin typeface="Baskerville Old Face" panose="02020602080505020303" pitchFamily="18" charset="0"/>
              <a:cs typeface="Times New Roman" panose="02020603050405020304" pitchFamily="18" charset="0"/>
            </a:endParaRPr>
          </a:p>
          <a:p>
            <a:pPr marL="228600">
              <a:spcAft>
                <a:spcPts val="0"/>
              </a:spcAft>
            </a:pPr>
            <a:r>
              <a:rPr lang="es-PA" dirty="0">
                <a:latin typeface="Baskerville Old Face" panose="02020602080505020303" pitchFamily="18" charset="0"/>
              </a:rPr>
              <a:t>5. Unir esfuerzos y experiencias para construir presupuestos con enfoque de derecho de la niñez y adolescencia.</a:t>
            </a:r>
          </a:p>
          <a:p>
            <a:pPr algn="just">
              <a:lnSpc>
                <a:spcPct val="107000"/>
              </a:lnSpc>
              <a:spcAft>
                <a:spcPts val="0"/>
              </a:spcAft>
            </a:pPr>
            <a:endParaRPr lang="es-P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71565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753</TotalTime>
  <Words>1586</Words>
  <Application>Microsoft Office PowerPoint</Application>
  <PresentationFormat>Carta (216 x 279 mm)</PresentationFormat>
  <Paragraphs>84</Paragraphs>
  <Slides>8</Slides>
  <Notes>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Arial</vt:lpstr>
      <vt:lpstr>Baskerville Old Face</vt:lpstr>
      <vt:lpstr>Bookman Old Style</vt:lpstr>
      <vt:lpstr>Calibri</vt:lpstr>
      <vt:lpstr>Calibri Light</vt:lpstr>
      <vt:lpstr>Times New Roman</vt:lpstr>
      <vt:lpstr>Wingdings</vt:lpstr>
      <vt:lpstr>Tema de Office</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 Grafico</dc:creator>
  <cp:lastModifiedBy>Ginela McCoy</cp:lastModifiedBy>
  <cp:revision>65</cp:revision>
  <cp:lastPrinted>2019-06-05T20:17:04Z</cp:lastPrinted>
  <dcterms:created xsi:type="dcterms:W3CDTF">2019-06-04T17:08:32Z</dcterms:created>
  <dcterms:modified xsi:type="dcterms:W3CDTF">2020-07-22T01:28:42Z</dcterms:modified>
</cp:coreProperties>
</file>